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72" r:id="rId4"/>
    <p:sldId id="260" r:id="rId5"/>
    <p:sldId id="261" r:id="rId6"/>
    <p:sldId id="262" r:id="rId7"/>
    <p:sldId id="263" r:id="rId8"/>
    <p:sldId id="264" r:id="rId9"/>
    <p:sldId id="265" r:id="rId10"/>
    <p:sldId id="266" r:id="rId11"/>
    <p:sldId id="267" r:id="rId12"/>
    <p:sldId id="268" r:id="rId13"/>
    <p:sldId id="269" r:id="rId14"/>
    <p:sldId id="273"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C4A"/>
    <a:srgbClr val="623C30"/>
    <a:srgbClr val="83503F"/>
    <a:srgbClr val="3A1D19"/>
    <a:srgbClr val="4E121E"/>
    <a:srgbClr val="FBEFF1"/>
    <a:srgbClr val="F2CAD2"/>
    <a:srgbClr val="ECAEBA"/>
    <a:srgbClr val="E58F9F"/>
    <a:srgbClr val="D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106820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210047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367381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103398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37995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46762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3609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282135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6930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86012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236A892-1715-43EC-966C-1F813AECA361}" type="datetimeFigureOut">
              <a:rPr lang="es-ES" smtClean="0"/>
              <a:t>11/02/2026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CD3892B-E4F4-44B9-82D6-C00A68BC15AC}" type="slidenum">
              <a:rPr lang="es-ES" smtClean="0"/>
              <a:t>‹Nº›</a:t>
            </a:fld>
            <a:endParaRPr lang="es-ES"/>
          </a:p>
        </p:txBody>
      </p:sp>
    </p:spTree>
    <p:extLst>
      <p:ext uri="{BB962C8B-B14F-4D97-AF65-F5344CB8AC3E}">
        <p14:creationId xmlns:p14="http://schemas.microsoft.com/office/powerpoint/2010/main" val="309881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6A892-1715-43EC-966C-1F813AECA361}" type="datetimeFigureOut">
              <a:rPr lang="es-ES" smtClean="0"/>
              <a:t>11/02/2026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3892B-E4F4-44B9-82D6-C00A68BC15AC}" type="slidenum">
              <a:rPr lang="es-ES" smtClean="0"/>
              <a:t>‹Nº›</a:t>
            </a:fld>
            <a:endParaRPr lang="es-ES"/>
          </a:p>
        </p:txBody>
      </p:sp>
    </p:spTree>
    <p:extLst>
      <p:ext uri="{BB962C8B-B14F-4D97-AF65-F5344CB8AC3E}">
        <p14:creationId xmlns:p14="http://schemas.microsoft.com/office/powerpoint/2010/main" val="313436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512" y="4748951"/>
            <a:ext cx="8856984" cy="1200329"/>
          </a:xfrm>
          <a:prstGeom prst="rect">
            <a:avLst/>
          </a:prstGeom>
        </p:spPr>
        <p:txBody>
          <a:bodyPr wrap="square">
            <a:prstTxWarp prst="textWave1">
              <a:avLst/>
            </a:prstTxWarp>
            <a:spAutoFit/>
          </a:bodyPr>
          <a:lstStyle/>
          <a:p>
            <a:pPr algn="ctr">
              <a:spcBef>
                <a:spcPts val="600"/>
              </a:spcBef>
            </a:pPr>
            <a:r>
              <a:rPr lang="es-ES" sz="7200" b="1" dirty="0" err="1">
                <a:solidFill>
                  <a:schemeClr val="bg1"/>
                </a:solidFill>
                <a:effectLst>
                  <a:glow rad="127000">
                    <a:srgbClr val="604700"/>
                  </a:glow>
                </a:effectLst>
              </a:rPr>
              <a:t>THE</a:t>
            </a:r>
            <a:r>
              <a:rPr lang="es-ES" sz="7200" b="1" dirty="0">
                <a:solidFill>
                  <a:schemeClr val="bg1"/>
                </a:solidFill>
                <a:effectLst>
                  <a:glow rad="127000">
                    <a:srgbClr val="604700"/>
                  </a:glow>
                </a:effectLst>
              </a:rPr>
              <a:t> </a:t>
            </a:r>
            <a:r>
              <a:rPr lang="es-ES" sz="7200" b="1" dirty="0" err="1">
                <a:solidFill>
                  <a:schemeClr val="bg1"/>
                </a:solidFill>
                <a:effectLst>
                  <a:glow rad="127000">
                    <a:srgbClr val="604700"/>
                  </a:glow>
                </a:effectLst>
              </a:rPr>
              <a:t>CALL</a:t>
            </a:r>
            <a:r>
              <a:rPr lang="es-ES" sz="7200" b="1" dirty="0">
                <a:solidFill>
                  <a:schemeClr val="bg1"/>
                </a:solidFill>
                <a:effectLst>
                  <a:glow rad="127000">
                    <a:srgbClr val="604700"/>
                  </a:glow>
                </a:effectLst>
              </a:rPr>
              <a:t> </a:t>
            </a:r>
            <a:r>
              <a:rPr lang="es-ES" sz="7200" b="1" dirty="0" err="1">
                <a:solidFill>
                  <a:schemeClr val="bg1"/>
                </a:solidFill>
                <a:effectLst>
                  <a:glow rad="127000">
                    <a:srgbClr val="604700"/>
                  </a:glow>
                </a:effectLst>
              </a:rPr>
              <a:t>FROM</a:t>
            </a:r>
            <a:r>
              <a:rPr lang="es-ES" sz="7200" b="1" dirty="0">
                <a:solidFill>
                  <a:schemeClr val="bg1"/>
                </a:solidFill>
                <a:effectLst>
                  <a:glow rad="127000">
                    <a:srgbClr val="604700"/>
                  </a:glow>
                </a:effectLst>
              </a:rPr>
              <a:t> JESUS</a:t>
            </a:r>
          </a:p>
        </p:txBody>
      </p:sp>
    </p:spTree>
    <p:extLst>
      <p:ext uri="{BB962C8B-B14F-4D97-AF65-F5344CB8AC3E}">
        <p14:creationId xmlns:p14="http://schemas.microsoft.com/office/powerpoint/2010/main" val="299112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77644" y="116632"/>
            <a:ext cx="1474378" cy="646331"/>
          </a:xfrm>
          <a:prstGeom prst="rect">
            <a:avLst/>
          </a:prstGeom>
        </p:spPr>
        <p:txBody>
          <a:bodyPr wrap="none">
            <a:spAutoFit/>
          </a:bodyPr>
          <a:lstStyle/>
          <a:p>
            <a:pPr lvl="0"/>
            <a:r>
              <a:rPr lang="es-ES" sz="3600" b="1" cap="all" spc="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SAUL</a:t>
            </a:r>
          </a:p>
        </p:txBody>
      </p:sp>
      <p:sp>
        <p:nvSpPr>
          <p:cNvPr id="4" name="3 Rectángulo"/>
          <p:cNvSpPr/>
          <p:nvPr/>
        </p:nvSpPr>
        <p:spPr>
          <a:xfrm>
            <a:off x="2123728" y="-27384"/>
            <a:ext cx="7056784" cy="1200329"/>
          </a:xfrm>
          <a:prstGeom prst="rect">
            <a:avLst/>
          </a:prstGeom>
        </p:spPr>
        <p:txBody>
          <a:bodyPr wrap="square">
            <a:spAutoFit/>
          </a:bodyPr>
          <a:lstStyle/>
          <a:p>
            <a:r>
              <a:rPr lang="es-ES" b="1" dirty="0">
                <a:latin typeface="Comic Sans MS" panose="030F0702030302020204" pitchFamily="66" charset="0"/>
              </a:rPr>
              <a:t>“</a:t>
            </a:r>
            <a:r>
              <a:rPr lang="en-US" b="1" dirty="0">
                <a:latin typeface="Comic Sans MS" panose="030F0702030302020204" pitchFamily="66" charset="0"/>
              </a:rPr>
              <a:t>And as he journeyed, he came near Damascus: and suddenly there shined round about him a light from heaven: And he fell to the earth, and heard a voice saying unto him, Saul, Saul, why </a:t>
            </a:r>
            <a:r>
              <a:rPr lang="en-US" b="1" dirty="0" err="1">
                <a:latin typeface="Comic Sans MS" panose="030F0702030302020204" pitchFamily="66" charset="0"/>
              </a:rPr>
              <a:t>persecutest</a:t>
            </a:r>
            <a:r>
              <a:rPr lang="en-US" b="1" dirty="0">
                <a:latin typeface="Comic Sans MS" panose="030F0702030302020204" pitchFamily="66" charset="0"/>
              </a:rPr>
              <a:t> thou me?</a:t>
            </a:r>
            <a:r>
              <a:rPr lang="es-ES" b="1" dirty="0">
                <a:latin typeface="Comic Sans MS" panose="030F0702030302020204" pitchFamily="66" charset="0"/>
              </a:rPr>
              <a:t>”. </a:t>
            </a:r>
            <a:r>
              <a:rPr lang="es-ES" sz="1400" b="1" dirty="0">
                <a:latin typeface="Comic Sans MS" panose="030F0702030302020204" pitchFamily="66" charset="0"/>
              </a:rPr>
              <a:t>Acts 9:3-4</a:t>
            </a:r>
            <a:endParaRPr lang="es-ES" b="1" dirty="0">
              <a:latin typeface="Comic Sans MS" panose="030F0702030302020204" pitchFamily="66" charset="0"/>
            </a:endParaRPr>
          </a:p>
        </p:txBody>
      </p:sp>
      <p:sp>
        <p:nvSpPr>
          <p:cNvPr id="5" name="4 Rectángulo"/>
          <p:cNvSpPr/>
          <p:nvPr/>
        </p:nvSpPr>
        <p:spPr>
          <a:xfrm>
            <a:off x="107504" y="5417929"/>
            <a:ext cx="4752528" cy="1323439"/>
          </a:xfrm>
          <a:prstGeom prst="rect">
            <a:avLst/>
          </a:prstGeom>
          <a:solidFill>
            <a:schemeClr val="bg1">
              <a:alpha val="68000"/>
            </a:schemeClr>
          </a:solidFill>
          <a:effectLst>
            <a:softEdge rad="50800"/>
          </a:effectLst>
        </p:spPr>
        <p:txBody>
          <a:bodyPr wrap="square">
            <a:spAutoFit/>
          </a:bodyPr>
          <a:lstStyle/>
          <a:p>
            <a:pPr algn="ctr"/>
            <a:r>
              <a:rPr lang="en-US" sz="2000" b="1" dirty="0">
                <a:effectLst>
                  <a:outerShdw blurRad="50800" dist="38100" dir="2700000" algn="tl" rotWithShape="0">
                    <a:prstClr val="black">
                      <a:alpha val="40000"/>
                    </a:prstClr>
                  </a:outerShdw>
                </a:effectLst>
              </a:rPr>
              <a:t>_______________, ______________;</a:t>
            </a:r>
            <a:br>
              <a:rPr lang="en-US" sz="2000" b="1" dirty="0">
                <a:effectLst>
                  <a:outerShdw blurRad="50800" dist="38100" dir="2700000" algn="tl" rotWithShape="0">
                    <a:prstClr val="black">
                      <a:alpha val="40000"/>
                    </a:prstClr>
                  </a:outerShdw>
                </a:effectLst>
              </a:rPr>
            </a:br>
            <a:r>
              <a:rPr lang="en-US" sz="2000" b="1" dirty="0">
                <a:effectLst>
                  <a:outerShdw blurRad="50800" dist="38100" dir="2700000" algn="tl" rotWithShape="0">
                    <a:prstClr val="black">
                      <a:alpha val="40000"/>
                    </a:prstClr>
                  </a:outerShdw>
                </a:effectLst>
              </a:rPr>
              <a:t>I am calling you with love, with power and with glory, to stop fighting against Me. From today, you will fulfill My purposes.</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713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085389" y="764704"/>
            <a:ext cx="2399311" cy="769441"/>
          </a:xfrm>
          <a:prstGeom prst="rect">
            <a:avLst/>
          </a:prstGeom>
        </p:spPr>
        <p:txBody>
          <a:bodyPr wrap="none">
            <a:spAutoFit/>
            <a:scene3d>
              <a:camera prst="orthographicFront">
                <a:rot lat="0" lon="0" rev="0"/>
              </a:camera>
              <a:lightRig rig="brightRoom" dir="t"/>
            </a:scene3d>
            <a:sp3d contourW="12700" prstMaterial="softEdge">
              <a:bevelT w="29210" h="16510"/>
              <a:contourClr>
                <a:schemeClr val="tx2">
                  <a:lumMod val="60000"/>
                  <a:lumOff val="40000"/>
                </a:schemeClr>
              </a:contourClr>
            </a:sp3d>
          </a:bodyPr>
          <a:lstStyle/>
          <a:p>
            <a:pPr lvl="0"/>
            <a:r>
              <a:rPr lang="es-ES" sz="4400" b="1" spc="600">
                <a:ln>
                  <a:prstDash val="solid"/>
                </a:ln>
                <a:solidFill>
                  <a:schemeClr val="tx2">
                    <a:lumMod val="60000"/>
                    <a:lumOff val="40000"/>
                  </a:schemeClr>
                </a:solidFill>
                <a:effectLst>
                  <a:outerShdw blurRad="88000" dist="50800" dir="5040000" algn="tl">
                    <a:schemeClr val="tx2">
                      <a:lumMod val="50000"/>
                      <a:alpha val="45000"/>
                    </a:schemeClr>
                  </a:outerShdw>
                  <a:reflection blurRad="6350" stA="55000" endA="50" endPos="85000" dir="5400000" sy="-100000" algn="bl" rotWithShape="0"/>
                </a:effectLst>
              </a:rPr>
              <a:t>FATHER</a:t>
            </a:r>
            <a:endParaRPr lang="es-ES" sz="4400" b="1" spc="600" dirty="0">
              <a:ln>
                <a:prstDash val="solid"/>
              </a:ln>
              <a:solidFill>
                <a:schemeClr val="tx2">
                  <a:lumMod val="60000"/>
                  <a:lumOff val="40000"/>
                </a:schemeClr>
              </a:solidFill>
              <a:effectLst>
                <a:outerShdw blurRad="88000" dist="50800" dir="5040000" algn="tl">
                  <a:schemeClr val="tx2">
                    <a:lumMod val="50000"/>
                    <a:alpha val="45000"/>
                  </a:schemeClr>
                </a:outerShdw>
                <a:reflection blurRad="6350" stA="55000" endA="50" endPos="85000" dir="5400000" sy="-100000" algn="bl" rotWithShape="0"/>
              </a:effectLst>
            </a:endParaRPr>
          </a:p>
        </p:txBody>
      </p:sp>
      <p:sp>
        <p:nvSpPr>
          <p:cNvPr id="3" name="2 Rectángulo"/>
          <p:cNvSpPr/>
          <p:nvPr/>
        </p:nvSpPr>
        <p:spPr>
          <a:xfrm>
            <a:off x="5292080" y="2052136"/>
            <a:ext cx="3707904" cy="1969770"/>
          </a:xfrm>
          <a:prstGeom prst="rect">
            <a:avLst/>
          </a:prstGeom>
        </p:spPr>
        <p:txBody>
          <a:bodyPr wrap="square">
            <a:spAutoFit/>
          </a:bodyPr>
          <a:lstStyle/>
          <a:p>
            <a:pPr algn="ctr"/>
            <a:r>
              <a:rPr lang="es-ES" b="1" dirty="0">
                <a:solidFill>
                  <a:schemeClr val="tx2">
                    <a:lumMod val="40000"/>
                    <a:lumOff val="60000"/>
                  </a:schemeClr>
                </a:solidFill>
                <a:effectLst>
                  <a:glow rad="76200">
                    <a:schemeClr val="tx1"/>
                  </a:glow>
                </a:effectLst>
                <a:latin typeface="Comic Sans MS" panose="030F0702030302020204" pitchFamily="66" charset="0"/>
              </a:rPr>
              <a:t>“</a:t>
            </a:r>
            <a:r>
              <a:rPr lang="en-US" b="1" dirty="0">
                <a:solidFill>
                  <a:schemeClr val="tx2">
                    <a:lumMod val="40000"/>
                    <a:lumOff val="60000"/>
                  </a:schemeClr>
                </a:solidFill>
                <a:effectLst>
                  <a:glow rad="76200">
                    <a:schemeClr val="tx1"/>
                  </a:glow>
                </a:effectLst>
                <a:latin typeface="Comic Sans MS" panose="030F0702030302020204" pitchFamily="66" charset="0"/>
              </a:rPr>
              <a:t>And about the ninth hour Jesus cried with a loud voice, saying, Eli, Eli, lama </a:t>
            </a:r>
            <a:r>
              <a:rPr lang="en-US" b="1" dirty="0" err="1">
                <a:solidFill>
                  <a:schemeClr val="tx2">
                    <a:lumMod val="40000"/>
                    <a:lumOff val="60000"/>
                  </a:schemeClr>
                </a:solidFill>
                <a:effectLst>
                  <a:glow rad="76200">
                    <a:schemeClr val="tx1"/>
                  </a:glow>
                </a:effectLst>
                <a:latin typeface="Comic Sans MS" panose="030F0702030302020204" pitchFamily="66" charset="0"/>
              </a:rPr>
              <a:t>sabachthani</a:t>
            </a:r>
            <a:r>
              <a:rPr lang="en-US" b="1" dirty="0">
                <a:solidFill>
                  <a:schemeClr val="tx2">
                    <a:lumMod val="40000"/>
                    <a:lumOff val="60000"/>
                  </a:schemeClr>
                </a:solidFill>
                <a:effectLst>
                  <a:glow rad="76200">
                    <a:schemeClr val="tx1"/>
                  </a:glow>
                </a:effectLst>
                <a:latin typeface="Comic Sans MS" panose="030F0702030302020204" pitchFamily="66" charset="0"/>
              </a:rPr>
              <a:t>? that is to say, My God, my God, why hast thou forsaken me?</a:t>
            </a:r>
            <a:r>
              <a:rPr lang="es-ES" b="1" dirty="0">
                <a:solidFill>
                  <a:schemeClr val="tx2">
                    <a:lumMod val="40000"/>
                    <a:lumOff val="60000"/>
                  </a:schemeClr>
                </a:solidFill>
                <a:effectLst>
                  <a:glow rad="76200">
                    <a:schemeClr val="tx1"/>
                  </a:glow>
                </a:effectLst>
                <a:latin typeface="Comic Sans MS" panose="030F0702030302020204" pitchFamily="66" charset="0"/>
              </a:rPr>
              <a:t>” </a:t>
            </a:r>
          </a:p>
          <a:p>
            <a:pPr algn="ctr"/>
            <a:r>
              <a:rPr lang="es-ES" sz="1400" b="1" dirty="0">
                <a:solidFill>
                  <a:schemeClr val="tx2">
                    <a:lumMod val="40000"/>
                    <a:lumOff val="60000"/>
                  </a:schemeClr>
                </a:solidFill>
                <a:effectLst>
                  <a:glow rad="76200">
                    <a:schemeClr val="tx1"/>
                  </a:glow>
                </a:effectLst>
                <a:latin typeface="Comic Sans MS" panose="030F0702030302020204" pitchFamily="66" charset="0"/>
              </a:rPr>
              <a:t>	Matthew 27:46</a:t>
            </a:r>
            <a:endParaRPr lang="es-ES" b="1" dirty="0">
              <a:solidFill>
                <a:schemeClr val="tx2">
                  <a:lumMod val="40000"/>
                  <a:lumOff val="60000"/>
                </a:schemeClr>
              </a:solidFill>
              <a:effectLst>
                <a:glow rad="76200">
                  <a:schemeClr val="tx1"/>
                </a:glow>
              </a:effectLst>
              <a:latin typeface="Comic Sans MS" panose="030F0702030302020204" pitchFamily="66" charset="0"/>
            </a:endParaRPr>
          </a:p>
        </p:txBody>
      </p:sp>
      <p:sp>
        <p:nvSpPr>
          <p:cNvPr id="4" name="3 Rectángulo"/>
          <p:cNvSpPr/>
          <p:nvPr/>
        </p:nvSpPr>
        <p:spPr>
          <a:xfrm>
            <a:off x="4392488" y="4509120"/>
            <a:ext cx="4572000" cy="1631216"/>
          </a:xfrm>
          <a:prstGeom prst="rect">
            <a:avLst/>
          </a:prstGeom>
        </p:spPr>
        <p:txBody>
          <a:bodyPr>
            <a:spAutoFit/>
          </a:bodyPr>
          <a:lstStyle/>
          <a:p>
            <a:pPr algn="ctr"/>
            <a:r>
              <a:rPr lang="en-US" sz="2000" b="1">
                <a:solidFill>
                  <a:schemeClr val="bg1"/>
                </a:solidFill>
                <a:effectLst>
                  <a:outerShdw blurRad="50800" dist="38100" dir="2700000" algn="tl" rotWithShape="0">
                    <a:prstClr val="black">
                      <a:alpha val="40000"/>
                    </a:prstClr>
                  </a:outerShdw>
                </a:effectLst>
              </a:rPr>
              <a:t>_______________, ______________; follow My example and cry out to our heavenly Father. He will be there with you when you are in great distress or suffering.</a:t>
            </a:r>
            <a:endParaRPr lang="es-ES" sz="20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9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800" decel="100000"/>
                                        <p:tgtEl>
                                          <p:spTgt spid="3"/>
                                        </p:tgtEl>
                                      </p:cBhvr>
                                    </p:animEffect>
                                    <p:anim calcmode="lin" valueType="num">
                                      <p:cBhvr>
                                        <p:cTn id="19" dur="800" decel="100000" fill="hold"/>
                                        <p:tgtEl>
                                          <p:spTgt spid="3"/>
                                        </p:tgtEl>
                                        <p:attrNameLst>
                                          <p:attrName>style.rotation</p:attrName>
                                        </p:attrNameLst>
                                      </p:cBhvr>
                                      <p:tavLst>
                                        <p:tav tm="0">
                                          <p:val>
                                            <p:fltVal val="-90"/>
                                          </p:val>
                                        </p:tav>
                                        <p:tav tm="100000">
                                          <p:val>
                                            <p:fltVal val="0"/>
                                          </p:val>
                                        </p:tav>
                                      </p:tavLst>
                                    </p:anim>
                                    <p:anim calcmode="lin" valueType="num">
                                      <p:cBhvr>
                                        <p:cTn id="20" dur="800" decel="100000" fill="hold"/>
                                        <p:tgtEl>
                                          <p:spTgt spid="3"/>
                                        </p:tgtEl>
                                        <p:attrNameLst>
                                          <p:attrName>ppt_x</p:attrName>
                                        </p:attrNameLst>
                                      </p:cBhvr>
                                      <p:tavLst>
                                        <p:tav tm="0">
                                          <p:val>
                                            <p:strVal val="#ppt_x+0.4"/>
                                          </p:val>
                                        </p:tav>
                                        <p:tav tm="100000">
                                          <p:val>
                                            <p:strVal val="#ppt_x-0.05"/>
                                          </p:val>
                                        </p:tav>
                                      </p:tavLst>
                                    </p:anim>
                                    <p:anim calcmode="lin" valueType="num">
                                      <p:cBhvr>
                                        <p:cTn id="21" dur="800" decel="100000" fill="hold"/>
                                        <p:tgtEl>
                                          <p:spTgt spid="3"/>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2 Rectángulo"/>
          <p:cNvSpPr/>
          <p:nvPr/>
        </p:nvSpPr>
        <p:spPr>
          <a:xfrm>
            <a:off x="611560" y="121574"/>
            <a:ext cx="2785506" cy="646331"/>
          </a:xfrm>
          <a:prstGeom prst="rect">
            <a:avLst/>
          </a:prstGeom>
        </p:spPr>
        <p:txBody>
          <a:bodyPr wrap="none">
            <a:spAutoFit/>
          </a:bodyPr>
          <a:lstStyle/>
          <a:p>
            <a:pPr lvl="0"/>
            <a:r>
              <a:rPr lang="es-ES" sz="36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outerShdw>
                </a:effectLst>
              </a:rPr>
              <a:t>JERUSALEM</a:t>
            </a:r>
          </a:p>
        </p:txBody>
      </p:sp>
      <p:sp>
        <p:nvSpPr>
          <p:cNvPr id="4" name="3 Rectángulo"/>
          <p:cNvSpPr/>
          <p:nvPr/>
        </p:nvSpPr>
        <p:spPr>
          <a:xfrm>
            <a:off x="3297680" y="0"/>
            <a:ext cx="5666808" cy="1754326"/>
          </a:xfrm>
          <a:prstGeom prst="rect">
            <a:avLst/>
          </a:prstGeom>
        </p:spPr>
        <p:txBody>
          <a:bodyPr wrap="square">
            <a:spAutoFit/>
          </a:bodyPr>
          <a:lstStyle/>
          <a:p>
            <a:pPr algn="ctr"/>
            <a:r>
              <a:rPr lang="en-US" b="1" dirty="0">
                <a:latin typeface="Comic Sans MS" panose="030F0702030302020204" pitchFamily="66" charset="0"/>
              </a:rPr>
              <a:t>O Jerusalem, Jerusalem, thou that </a:t>
            </a:r>
            <a:r>
              <a:rPr lang="en-US" b="1" dirty="0" err="1">
                <a:latin typeface="Comic Sans MS" panose="030F0702030302020204" pitchFamily="66" charset="0"/>
              </a:rPr>
              <a:t>killest</a:t>
            </a:r>
            <a:r>
              <a:rPr lang="en-US" b="1" dirty="0">
                <a:latin typeface="Comic Sans MS" panose="030F0702030302020204" pitchFamily="66" charset="0"/>
              </a:rPr>
              <a:t> the prophets, and </a:t>
            </a:r>
            <a:r>
              <a:rPr lang="en-US" b="1" dirty="0" err="1">
                <a:latin typeface="Comic Sans MS" panose="030F0702030302020204" pitchFamily="66" charset="0"/>
              </a:rPr>
              <a:t>stonest</a:t>
            </a:r>
            <a:r>
              <a:rPr lang="en-US" b="1" dirty="0">
                <a:latin typeface="Comic Sans MS" panose="030F0702030302020204" pitchFamily="66" charset="0"/>
              </a:rPr>
              <a:t> them which are sent unto thee, how often would I have gathered thy children together, even as a hen </a:t>
            </a:r>
            <a:r>
              <a:rPr lang="en-US" b="1" dirty="0" err="1">
                <a:latin typeface="Comic Sans MS" panose="030F0702030302020204" pitchFamily="66" charset="0"/>
              </a:rPr>
              <a:t>gathereth</a:t>
            </a:r>
            <a:r>
              <a:rPr lang="en-US" b="1" dirty="0">
                <a:latin typeface="Comic Sans MS" panose="030F0702030302020204" pitchFamily="66" charset="0"/>
              </a:rPr>
              <a:t> her chickens under her wings, and ye would not!</a:t>
            </a:r>
            <a:r>
              <a:rPr lang="es-ES" b="1" dirty="0">
                <a:latin typeface="Comic Sans MS" panose="030F0702030302020204" pitchFamily="66" charset="0"/>
              </a:rPr>
              <a:t>”. </a:t>
            </a:r>
            <a:r>
              <a:rPr lang="es-ES" sz="1400" b="1" dirty="0">
                <a:latin typeface="Comic Sans MS" panose="030F0702030302020204" pitchFamily="66" charset="0"/>
              </a:rPr>
              <a:t>Mathew 23:37</a:t>
            </a:r>
            <a:endParaRPr lang="es-ES" b="1" dirty="0">
              <a:latin typeface="Comic Sans MS" panose="030F0702030302020204" pitchFamily="66" charset="0"/>
            </a:endParaRPr>
          </a:p>
        </p:txBody>
      </p:sp>
      <p:sp>
        <p:nvSpPr>
          <p:cNvPr id="5" name="4 Rectángulo"/>
          <p:cNvSpPr/>
          <p:nvPr/>
        </p:nvSpPr>
        <p:spPr>
          <a:xfrm>
            <a:off x="35496" y="5489937"/>
            <a:ext cx="6264696" cy="1323439"/>
          </a:xfrm>
          <a:prstGeom prst="rect">
            <a:avLst/>
          </a:prstGeom>
          <a:solidFill>
            <a:schemeClr val="bg1">
              <a:alpha val="77000"/>
            </a:schemeClr>
          </a:solidFill>
          <a:effectLst>
            <a:softEdge rad="38100"/>
          </a:effectLst>
        </p:spPr>
        <p:txBody>
          <a:bodyPr wrap="square">
            <a:spAutoFit/>
          </a:bodyPr>
          <a:lstStyle/>
          <a:p>
            <a:pPr algn="ctr"/>
            <a:r>
              <a:rPr lang="en-US" sz="2000" b="1">
                <a:effectLst>
                  <a:outerShdw blurRad="50800" dist="38100" dir="2700000" algn="tl" rotWithShape="0">
                    <a:prstClr val="black">
                      <a:alpha val="40000"/>
                    </a:prstClr>
                  </a:outerShdw>
                </a:effectLst>
              </a:rPr>
              <a:t>_______________, ______________; I call you with a moving voice and with tender solicitude. I long for you to turn from your wicked ways. I don't want you to get lost. I want to give you salvation.</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21905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23928" y="1124744"/>
            <a:ext cx="5040560" cy="1631216"/>
          </a:xfrm>
          <a:prstGeom prst="rect">
            <a:avLst/>
          </a:prstGeom>
        </p:spPr>
        <p:txBody>
          <a:bodyPr wrap="square">
            <a:spAutoFit/>
          </a:bodyPr>
          <a:lstStyle/>
          <a:p>
            <a:r>
              <a:rPr lang="en-US" sz="2000" b="1"/>
              <a:t>Soon I hope to hear Jesus saying to me:
Eunice, Eunice; well, good servant and faithful, you have been faithful over a few things, I will make you ruler over many things. Enter into the joy of your Lord.</a:t>
            </a:r>
            <a:endParaRPr lang="es-ES" sz="2000" b="1" dirty="0"/>
          </a:p>
        </p:txBody>
      </p:sp>
      <p:sp>
        <p:nvSpPr>
          <p:cNvPr id="3" name="2 Rectángulo"/>
          <p:cNvSpPr/>
          <p:nvPr/>
        </p:nvSpPr>
        <p:spPr>
          <a:xfrm>
            <a:off x="3923928" y="3698449"/>
            <a:ext cx="5112568" cy="2246769"/>
          </a:xfrm>
          <a:prstGeom prst="rect">
            <a:avLst/>
          </a:prstGeom>
        </p:spPr>
        <p:txBody>
          <a:bodyPr wrap="square">
            <a:spAutoFit/>
          </a:bodyPr>
          <a:lstStyle/>
          <a:p>
            <a:pPr lvl="0"/>
            <a:r>
              <a:rPr lang="en-US" sz="2000" b="1">
                <a:solidFill>
                  <a:prstClr val="black"/>
                </a:solidFill>
              </a:rPr>
              <a:t>I hope that very soon you too will be able to hear the words:
_______________, ______________; Well done, good and faithful servant, you have been faithful over a few things, I will make you ruler over many things. Enter into the joy of your Lord.</a:t>
            </a:r>
            <a:endParaRPr lang="es-ES" sz="2000" b="1" dirty="0">
              <a:solidFill>
                <a:prstClr val="black"/>
              </a:solidFill>
            </a:endParaRPr>
          </a:p>
        </p:txBody>
      </p:sp>
      <p:sp>
        <p:nvSpPr>
          <p:cNvPr id="4" name="3 CuadroTexto"/>
          <p:cNvSpPr txBox="1"/>
          <p:nvPr/>
        </p:nvSpPr>
        <p:spPr>
          <a:xfrm>
            <a:off x="3635896" y="260648"/>
            <a:ext cx="5508104"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ES" sz="2400" b="1" spc="150">
                <a:ln w="11430"/>
                <a:solidFill>
                  <a:srgbClr val="F8F8F8"/>
                </a:solidFill>
                <a:effectLst>
                  <a:outerShdw blurRad="25400" algn="tl" rotWithShape="0">
                    <a:srgbClr val="000000">
                      <a:alpha val="43000"/>
                    </a:srgbClr>
                  </a:outerShdw>
                </a:effectLst>
              </a:rPr>
              <a:t>Matthew 25:21</a:t>
            </a:r>
            <a:endParaRPr lang="es-E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3444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CuadroTexto"/>
          <p:cNvSpPr txBox="1"/>
          <p:nvPr/>
        </p:nvSpPr>
        <p:spPr>
          <a:xfrm>
            <a:off x="1727684" y="5805264"/>
            <a:ext cx="5688632" cy="923330"/>
          </a:xfrm>
          <a:prstGeom prst="rect">
            <a:avLst/>
          </a:prstGeom>
          <a:noFill/>
        </p:spPr>
        <p:txBody>
          <a:bodyPr wrap="square" rtlCol="0">
            <a:spAutoFit/>
          </a:bodyPr>
          <a:lstStyle/>
          <a:p>
            <a:pPr algn="ctr"/>
            <a:r>
              <a:rPr lang="en-US" b="1">
                <a:solidFill>
                  <a:schemeClr val="bg1"/>
                </a:solidFill>
              </a:rPr>
              <a:t>Prepared by Sergio and Eunice.
eunice@fustero.es
www.fustero.es</a:t>
            </a:r>
            <a:endParaRPr lang="es-ES" b="1" dirty="0">
              <a:solidFill>
                <a:schemeClr val="bg1"/>
              </a:solidFill>
            </a:endParaRPr>
          </a:p>
        </p:txBody>
      </p:sp>
    </p:spTree>
    <p:extLst>
      <p:ext uri="{BB962C8B-B14F-4D97-AF65-F5344CB8AC3E}">
        <p14:creationId xmlns:p14="http://schemas.microsoft.com/office/powerpoint/2010/main" val="325468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764704"/>
            <a:ext cx="3888432" cy="5324535"/>
          </a:xfrm>
          <a:prstGeom prst="rect">
            <a:avLst/>
          </a:prstGeom>
        </p:spPr>
        <p:txBody>
          <a:bodyPr wrap="square">
            <a:spAutoFit/>
          </a:bodyPr>
          <a:lstStyle/>
          <a:p>
            <a:pPr algn="ctr">
              <a:spcBef>
                <a:spcPts val="600"/>
              </a:spcBef>
              <a:spcAft>
                <a:spcPts val="600"/>
              </a:spcAft>
            </a:pPr>
            <a:r>
              <a:rPr lang="en-US" sz="4000" b="1" dirty="0"/>
              <a:t>Has your mother ever called you urgently?
How did he do it?
What words has he used to get your attention?</a:t>
            </a:r>
            <a:endParaRPr lang="es-ES" sz="4000" b="1" dirty="0"/>
          </a:p>
        </p:txBody>
      </p:sp>
      <p:pic>
        <p:nvPicPr>
          <p:cNvPr id="1026" name="Picture 2" descr="http://static.vix.com/es/sites/default/files/styles/large/public/imj/entrepadres/E/Enchufes-protectores-para-evitar-danos-en-los-ninos_0.jpg?itok=VxaaR9u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1780"/>
            <a:ext cx="4320480" cy="6487580"/>
          </a:xfrm>
          <a:prstGeom prst="rect">
            <a:avLst/>
          </a:prstGeom>
          <a:ln w="127000" cap="sq">
            <a:solidFill>
              <a:schemeClr val="accent4">
                <a:lumMod val="20000"/>
                <a:lumOff val="80000"/>
              </a:schemeClr>
            </a:solidFill>
            <a:miter lim="800000"/>
          </a:ln>
          <a:effectLst>
            <a:outerShdw blurRad="57150" dist="50800" dir="2700000" algn="tl" rotWithShape="0">
              <a:srgbClr val="000000">
                <a:alpha val="40000"/>
              </a:srgbClr>
            </a:outerShd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6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520" y="3847688"/>
            <a:ext cx="3600400" cy="2677656"/>
          </a:xfrm>
          <a:prstGeom prst="rect">
            <a:avLst/>
          </a:prstGeom>
        </p:spPr>
        <p:txBody>
          <a:bodyPr wrap="square">
            <a:spAutoFit/>
          </a:bodyPr>
          <a:lstStyle/>
          <a:p>
            <a:pPr algn="ctr">
              <a:spcBef>
                <a:spcPts val="600"/>
              </a:spcBef>
            </a:pPr>
            <a:r>
              <a:rPr lang="en-US" sz="2400" b="1" dirty="0">
                <a:solidFill>
                  <a:schemeClr val="bg1"/>
                </a:solidFill>
                <a:effectLst>
                  <a:glow rad="127000">
                    <a:schemeClr val="tx2">
                      <a:lumMod val="50000"/>
                    </a:schemeClr>
                  </a:glow>
                </a:effectLst>
              </a:rPr>
              <a:t>I propose that, after each character, you fill in the blanks with your name (twice, of course) so that you can listen to what Jesus wants to say to you today.</a:t>
            </a:r>
            <a:endParaRPr lang="es-ES" sz="2400" b="1" dirty="0">
              <a:solidFill>
                <a:schemeClr val="bg1"/>
              </a:solidFill>
              <a:effectLst>
                <a:glow rad="127000">
                  <a:schemeClr val="tx2">
                    <a:lumMod val="50000"/>
                  </a:schemeClr>
                </a:glow>
              </a:effectLst>
            </a:endParaRPr>
          </a:p>
        </p:txBody>
      </p:sp>
      <p:sp>
        <p:nvSpPr>
          <p:cNvPr id="3" name="2 Rectángulo"/>
          <p:cNvSpPr/>
          <p:nvPr/>
        </p:nvSpPr>
        <p:spPr>
          <a:xfrm>
            <a:off x="107504" y="188640"/>
            <a:ext cx="4680520" cy="2754600"/>
          </a:xfrm>
          <a:prstGeom prst="rect">
            <a:avLst/>
          </a:prstGeom>
          <a:solidFill>
            <a:schemeClr val="lt1">
              <a:alpha val="66000"/>
            </a:schemeClr>
          </a:solidFill>
          <a:ln w="57150">
            <a:noFill/>
          </a:ln>
          <a:effectLst>
            <a:softEdge rad="50800"/>
          </a:effectLst>
        </p:spPr>
        <p:style>
          <a:lnRef idx="2">
            <a:schemeClr val="accent3"/>
          </a:lnRef>
          <a:fillRef idx="1">
            <a:schemeClr val="lt1"/>
          </a:fillRef>
          <a:effectRef idx="0">
            <a:schemeClr val="accent3"/>
          </a:effectRef>
          <a:fontRef idx="minor">
            <a:schemeClr val="dk1"/>
          </a:fontRef>
        </p:style>
        <p:txBody>
          <a:bodyPr wrap="square">
            <a:spAutoFit/>
          </a:bodyPr>
          <a:lstStyle/>
          <a:p>
            <a:pPr lvl="0">
              <a:spcBef>
                <a:spcPts val="600"/>
              </a:spcBef>
            </a:pPr>
            <a:r>
              <a:rPr lang="en-US" sz="2400" b="1" dirty="0">
                <a:solidFill>
                  <a:prstClr val="black"/>
                </a:solidFill>
              </a:rPr>
              <a:t>Jesus, when He wanted to give a special message, used a peculiar way of calling the person: repeating his name twice.
Let's look at some examples of people who were called by Jesus twice.</a:t>
            </a:r>
            <a:endParaRPr lang="es-ES" sz="2400" b="1" dirty="0">
              <a:solidFill>
                <a:prstClr val="black"/>
              </a:solidFill>
            </a:endParaRPr>
          </a:p>
        </p:txBody>
      </p:sp>
    </p:spTree>
    <p:extLst>
      <p:ext uri="{BB962C8B-B14F-4D97-AF65-F5344CB8AC3E}">
        <p14:creationId xmlns:p14="http://schemas.microsoft.com/office/powerpoint/2010/main" val="200258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7020272" y="1044025"/>
            <a:ext cx="2010487" cy="584775"/>
          </a:xfrm>
          <a:prstGeom prst="rect">
            <a:avLst/>
          </a:prstGeom>
        </p:spPr>
        <p:txBody>
          <a:bodyPr wrap="none">
            <a:spAutoFit/>
          </a:bodyPr>
          <a:lstStyle/>
          <a:p>
            <a:pPr lvl="0" algn="ct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ABRAHAM</a:t>
            </a:r>
          </a:p>
        </p:txBody>
      </p:sp>
      <p:sp>
        <p:nvSpPr>
          <p:cNvPr id="4" name="3 Rectángulo"/>
          <p:cNvSpPr/>
          <p:nvPr/>
        </p:nvSpPr>
        <p:spPr>
          <a:xfrm>
            <a:off x="35496" y="44624"/>
            <a:ext cx="5004048" cy="2862322"/>
          </a:xfrm>
          <a:prstGeom prst="rect">
            <a:avLst/>
          </a:prstGeom>
        </p:spPr>
        <p:txBody>
          <a:bodyPr wrap="square">
            <a:spAutoFit/>
          </a:bodyPr>
          <a:lstStyle/>
          <a:p>
            <a:r>
              <a:rPr lang="en-US" b="1" dirty="0">
                <a:solidFill>
                  <a:schemeClr val="bg1"/>
                </a:solidFill>
                <a:effectLst>
                  <a:glow rad="127000">
                    <a:schemeClr val="tx1"/>
                  </a:glow>
                </a:effectLst>
                <a:latin typeface="Comic Sans MS" panose="030F0702030302020204" pitchFamily="66" charset="0"/>
              </a:rPr>
              <a:t>"And Abraham stretched forth his hand, and took the knife to slay his son. And the angel of the Lord called unto him out of heaven, and said, Abraham, Abraham: and he said, Here am I. And he said, Lay not thine hand upon the lad, neither do thou any thing unto him: for now I know that thou </a:t>
            </a:r>
            <a:r>
              <a:rPr lang="en-US" b="1" dirty="0" err="1">
                <a:solidFill>
                  <a:schemeClr val="bg1"/>
                </a:solidFill>
                <a:effectLst>
                  <a:glow rad="127000">
                    <a:schemeClr val="tx1"/>
                  </a:glow>
                </a:effectLst>
                <a:latin typeface="Comic Sans MS" panose="030F0702030302020204" pitchFamily="66" charset="0"/>
              </a:rPr>
              <a:t>fearest</a:t>
            </a:r>
            <a:r>
              <a:rPr lang="en-US" b="1" dirty="0">
                <a:solidFill>
                  <a:schemeClr val="bg1"/>
                </a:solidFill>
                <a:effectLst>
                  <a:glow rad="127000">
                    <a:schemeClr val="tx1"/>
                  </a:glow>
                </a:effectLst>
                <a:latin typeface="Comic Sans MS" panose="030F0702030302020204" pitchFamily="66" charset="0"/>
              </a:rPr>
              <a:t> God, seeing thou hast not withheld thy son, thine only son from me." Genesis 22:10-12</a:t>
            </a:r>
            <a:endParaRPr lang="es-ES" b="1" dirty="0">
              <a:solidFill>
                <a:schemeClr val="bg1"/>
              </a:solidFill>
              <a:effectLst>
                <a:glow rad="127000">
                  <a:schemeClr val="tx1"/>
                </a:glow>
              </a:effectLst>
              <a:latin typeface="Comic Sans MS" panose="030F0702030302020204" pitchFamily="66" charset="0"/>
            </a:endParaRPr>
          </a:p>
        </p:txBody>
      </p:sp>
      <p:grpSp>
        <p:nvGrpSpPr>
          <p:cNvPr id="8" name="7 Grupo"/>
          <p:cNvGrpSpPr/>
          <p:nvPr/>
        </p:nvGrpSpPr>
        <p:grpSpPr>
          <a:xfrm>
            <a:off x="521804" y="5579948"/>
            <a:ext cx="5994412" cy="1024955"/>
            <a:chOff x="521804" y="5579948"/>
            <a:chExt cx="5994412" cy="1024955"/>
          </a:xfrm>
        </p:grpSpPr>
        <p:sp>
          <p:nvSpPr>
            <p:cNvPr id="5" name="4 Rectángulo"/>
            <p:cNvSpPr/>
            <p:nvPr/>
          </p:nvSpPr>
          <p:spPr>
            <a:xfrm>
              <a:off x="521804" y="5589240"/>
              <a:ext cx="5994412" cy="1015663"/>
            </a:xfrm>
            <a:prstGeom prst="rect">
              <a:avLst/>
            </a:prstGeom>
            <a:solidFill>
              <a:srgbClr val="3C5245"/>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000" b="1">
                  <a:effectLst>
                    <a:outerShdw blurRad="50800" dist="38100" dir="2700000" algn="tl" rotWithShape="0">
                      <a:prstClr val="black">
                        <a:alpha val="40000"/>
                      </a:prstClr>
                    </a:outerShdw>
                  </a:effectLst>
                </a:rPr>
                <a:t>_______________, ______________; At this critical moment, stop and reflect so that you can see the solution I have provided for you.</a:t>
              </a:r>
              <a:endParaRPr lang="es-ES" sz="2000" b="1" dirty="0">
                <a:effectLst>
                  <a:outerShdw blurRad="50800" dist="38100" dir="2700000" algn="tl" rotWithShape="0">
                    <a:prstClr val="black">
                      <a:alpha val="40000"/>
                    </a:prstClr>
                  </a:outerShdw>
                </a:effectLst>
              </a:endParaRPr>
            </a:p>
          </p:txBody>
        </p:sp>
        <p:sp>
          <p:nvSpPr>
            <p:cNvPr id="7" name="6 CuadroTexto"/>
            <p:cNvSpPr txBox="1"/>
            <p:nvPr/>
          </p:nvSpPr>
          <p:spPr>
            <a:xfrm>
              <a:off x="848705" y="5579948"/>
              <a:ext cx="1923095" cy="338554"/>
            </a:xfrm>
            <a:prstGeom prst="rect">
              <a:avLst/>
            </a:prstGeom>
            <a:noFill/>
          </p:spPr>
          <p:txBody>
            <a:bodyPr wrap="square" rtlCol="0">
              <a:spAutoFit/>
            </a:bodyPr>
            <a:lstStyle/>
            <a:p>
              <a:pPr algn="ctr"/>
              <a:r>
                <a:rPr lang="es-ES" sz="1600" dirty="0">
                  <a:solidFill>
                    <a:schemeClr val="bg2">
                      <a:lumMod val="90000"/>
                    </a:schemeClr>
                  </a:solidFill>
                  <a:effectLst>
                    <a:outerShdw blurRad="50800" dist="38100" dir="2700000" algn="tl" rotWithShape="0">
                      <a:prstClr val="black">
                        <a:alpha val="40000"/>
                      </a:prstClr>
                    </a:outerShdw>
                  </a:effectLst>
                </a:rPr>
                <a:t>(</a:t>
              </a:r>
              <a:r>
                <a:rPr lang="es-ES" sz="1600" dirty="0" err="1">
                  <a:solidFill>
                    <a:schemeClr val="bg2">
                      <a:lumMod val="90000"/>
                    </a:schemeClr>
                  </a:solidFill>
                  <a:effectLst>
                    <a:outerShdw blurRad="50800" dist="38100" dir="2700000" algn="tl" rotWithShape="0">
                      <a:prstClr val="black">
                        <a:alpha val="40000"/>
                      </a:prstClr>
                    </a:outerShdw>
                  </a:effectLst>
                </a:rPr>
                <a:t>your</a:t>
              </a:r>
              <a:r>
                <a:rPr lang="es-ES" sz="1600" dirty="0">
                  <a:solidFill>
                    <a:schemeClr val="bg2">
                      <a:lumMod val="90000"/>
                    </a:schemeClr>
                  </a:solidFill>
                  <a:effectLst>
                    <a:outerShdw blurRad="50800" dist="38100" dir="2700000" algn="tl" rotWithShape="0">
                      <a:prstClr val="black">
                        <a:alpha val="40000"/>
                      </a:prstClr>
                    </a:outerShdw>
                  </a:effectLst>
                </a:rPr>
                <a:t> </a:t>
              </a:r>
              <a:r>
                <a:rPr lang="es-ES" sz="1600" dirty="0" err="1">
                  <a:solidFill>
                    <a:schemeClr val="bg2">
                      <a:lumMod val="90000"/>
                    </a:schemeClr>
                  </a:solidFill>
                  <a:effectLst>
                    <a:outerShdw blurRad="50800" dist="38100" dir="2700000" algn="tl" rotWithShape="0">
                      <a:prstClr val="black">
                        <a:alpha val="40000"/>
                      </a:prstClr>
                    </a:outerShdw>
                  </a:effectLst>
                </a:rPr>
                <a:t>name</a:t>
              </a:r>
              <a:r>
                <a:rPr lang="es-ES" sz="1600" dirty="0">
                  <a:solidFill>
                    <a:schemeClr val="bg2">
                      <a:lumMod val="90000"/>
                    </a:schemeClr>
                  </a:solidFill>
                  <a:effectLst>
                    <a:outerShdw blurRad="50800" dist="38100" dir="2700000" algn="tl" rotWithShape="0">
                      <a:prstClr val="black">
                        <a:alpha val="40000"/>
                      </a:prstClr>
                    </a:outerShdw>
                  </a:effectLst>
                </a:rPr>
                <a:t> </a:t>
              </a:r>
              <a:r>
                <a:rPr lang="es-ES" sz="1600" dirty="0" err="1">
                  <a:solidFill>
                    <a:schemeClr val="bg2">
                      <a:lumMod val="90000"/>
                    </a:schemeClr>
                  </a:solidFill>
                  <a:effectLst>
                    <a:outerShdw blurRad="50800" dist="38100" dir="2700000" algn="tl" rotWithShape="0">
                      <a:prstClr val="black">
                        <a:alpha val="40000"/>
                      </a:prstClr>
                    </a:outerShdw>
                  </a:effectLst>
                </a:rPr>
                <a:t>here</a:t>
              </a:r>
              <a:r>
                <a:rPr lang="es-ES" sz="1600" dirty="0">
                  <a:solidFill>
                    <a:schemeClr val="bg2">
                      <a:lumMod val="90000"/>
                    </a:schemeClr>
                  </a:solidFill>
                  <a:effectLst>
                    <a:outerShdw blurRad="50800" dist="38100" dir="2700000" algn="tl" rotWithShape="0">
                      <a:prstClr val="black">
                        <a:alpha val="40000"/>
                      </a:prstClr>
                    </a:outerShdw>
                  </a:effectLst>
                </a:rPr>
                <a:t>)</a:t>
              </a:r>
            </a:p>
          </p:txBody>
        </p:sp>
        <p:sp>
          <p:nvSpPr>
            <p:cNvPr id="9" name="8 CuadroTexto"/>
            <p:cNvSpPr txBox="1"/>
            <p:nvPr/>
          </p:nvSpPr>
          <p:spPr>
            <a:xfrm>
              <a:off x="2843808" y="5579948"/>
              <a:ext cx="1800200" cy="338554"/>
            </a:xfrm>
            <a:prstGeom prst="rect">
              <a:avLst/>
            </a:prstGeom>
            <a:noFill/>
          </p:spPr>
          <p:txBody>
            <a:bodyPr wrap="square" rtlCol="0">
              <a:spAutoFit/>
            </a:bodyPr>
            <a:lstStyle/>
            <a:p>
              <a:pPr algn="ctr"/>
              <a:r>
                <a:rPr lang="es-ES" sz="1600" dirty="0">
                  <a:solidFill>
                    <a:schemeClr val="bg2">
                      <a:lumMod val="90000"/>
                    </a:schemeClr>
                  </a:solidFill>
                  <a:effectLst>
                    <a:outerShdw blurRad="50800" dist="38100" dir="2700000" algn="tl" rotWithShape="0">
                      <a:prstClr val="black">
                        <a:alpha val="40000"/>
                      </a:prstClr>
                    </a:outerShdw>
                  </a:effectLst>
                </a:rPr>
                <a:t>(</a:t>
              </a:r>
              <a:r>
                <a:rPr lang="es-ES" sz="1600" dirty="0" err="1">
                  <a:solidFill>
                    <a:schemeClr val="bg2">
                      <a:lumMod val="90000"/>
                    </a:schemeClr>
                  </a:solidFill>
                  <a:effectLst>
                    <a:outerShdw blurRad="50800" dist="38100" dir="2700000" algn="tl" rotWithShape="0">
                      <a:prstClr val="black">
                        <a:alpha val="40000"/>
                      </a:prstClr>
                    </a:outerShdw>
                  </a:effectLst>
                </a:rPr>
                <a:t>your</a:t>
              </a:r>
              <a:r>
                <a:rPr lang="es-ES" sz="1600" dirty="0">
                  <a:solidFill>
                    <a:schemeClr val="bg2">
                      <a:lumMod val="90000"/>
                    </a:schemeClr>
                  </a:solidFill>
                  <a:effectLst>
                    <a:outerShdw blurRad="50800" dist="38100" dir="2700000" algn="tl" rotWithShape="0">
                      <a:prstClr val="black">
                        <a:alpha val="40000"/>
                      </a:prstClr>
                    </a:outerShdw>
                  </a:effectLst>
                </a:rPr>
                <a:t> </a:t>
              </a:r>
              <a:r>
                <a:rPr lang="es-ES" sz="1600" dirty="0" err="1">
                  <a:solidFill>
                    <a:schemeClr val="bg2">
                      <a:lumMod val="90000"/>
                    </a:schemeClr>
                  </a:solidFill>
                  <a:effectLst>
                    <a:outerShdw blurRad="50800" dist="38100" dir="2700000" algn="tl" rotWithShape="0">
                      <a:prstClr val="black">
                        <a:alpha val="40000"/>
                      </a:prstClr>
                    </a:outerShdw>
                  </a:effectLst>
                </a:rPr>
                <a:t>name</a:t>
              </a:r>
              <a:r>
                <a:rPr lang="es-ES" sz="1600" dirty="0">
                  <a:solidFill>
                    <a:schemeClr val="bg2">
                      <a:lumMod val="90000"/>
                    </a:schemeClr>
                  </a:solidFill>
                  <a:effectLst>
                    <a:outerShdw blurRad="50800" dist="38100" dir="2700000" algn="tl" rotWithShape="0">
                      <a:prstClr val="black">
                        <a:alpha val="40000"/>
                      </a:prstClr>
                    </a:outerShdw>
                  </a:effectLst>
                </a:rPr>
                <a:t> </a:t>
              </a:r>
              <a:r>
                <a:rPr lang="es-ES" sz="1600" dirty="0" err="1">
                  <a:solidFill>
                    <a:schemeClr val="bg2">
                      <a:lumMod val="90000"/>
                    </a:schemeClr>
                  </a:solidFill>
                  <a:effectLst>
                    <a:outerShdw blurRad="50800" dist="38100" dir="2700000" algn="tl" rotWithShape="0">
                      <a:prstClr val="black">
                        <a:alpha val="40000"/>
                      </a:prstClr>
                    </a:outerShdw>
                  </a:effectLst>
                </a:rPr>
                <a:t>here</a:t>
              </a:r>
              <a:r>
                <a:rPr lang="es-ES" sz="1600" dirty="0">
                  <a:solidFill>
                    <a:schemeClr val="bg2">
                      <a:lumMod val="90000"/>
                    </a:schemeClr>
                  </a:solidFill>
                  <a:effectLst>
                    <a:outerShdw blurRad="50800" dist="38100" dir="2700000" algn="tl" rotWithShape="0">
                      <a:prstClr val="black">
                        <a:alpha val="40000"/>
                      </a:prstClr>
                    </a:outerShdw>
                  </a:effectLst>
                </a:rPr>
                <a:t>)</a:t>
              </a:r>
            </a:p>
          </p:txBody>
        </p:sp>
      </p:grpSp>
    </p:spTree>
    <p:extLst>
      <p:ext uri="{BB962C8B-B14F-4D97-AF65-F5344CB8AC3E}">
        <p14:creationId xmlns:p14="http://schemas.microsoft.com/office/powerpoint/2010/main" val="222495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3074" name="Picture 2" descr="\\PC-EUNICE\FondosTematicos\JacobEsau\___a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331" y="0"/>
            <a:ext cx="4763669" cy="6846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27384"/>
            <a:ext cx="4427984" cy="646331"/>
          </a:xfrm>
          <a:prstGeom prst="rect">
            <a:avLst/>
          </a:prstGeom>
        </p:spPr>
        <p:txBody>
          <a:bodyPr wrap="square">
            <a:spAutoFit/>
            <a:scene3d>
              <a:camera prst="orthographicFront"/>
              <a:lightRig rig="threePt" dir="t"/>
            </a:scene3d>
            <a:sp3d extrusionH="57150" contourW="12700">
              <a:bevelT w="38100" h="38100"/>
              <a:contourClr>
                <a:srgbClr val="3A2B00"/>
              </a:contourClr>
            </a:sp3d>
          </a:bodyPr>
          <a:lstStyle/>
          <a:p>
            <a:pPr lvl="0" algn="ctr"/>
            <a:r>
              <a:rPr lang="es-ES" sz="3600" b="1" cap="all" spc="600" dirty="0">
                <a:ln w="9000" cmpd="sng">
                  <a:noFill/>
                  <a:prstDash val="solid"/>
                </a:ln>
                <a:gradFill>
                  <a:gsLst>
                    <a:gs pos="0">
                      <a:srgbClr val="604700"/>
                    </a:gs>
                    <a:gs pos="43000">
                      <a:srgbClr val="8A6600"/>
                    </a:gs>
                    <a:gs pos="48000">
                      <a:srgbClr val="8A6600"/>
                    </a:gs>
                    <a:gs pos="100000">
                      <a:srgbClr val="604700"/>
                    </a:gs>
                  </a:gsLst>
                  <a:lin ang="5400000"/>
                </a:gradFill>
                <a:effectLst>
                  <a:reflection blurRad="12700" stA="28000" endPos="45000" dist="1000" dir="5400000" sy="-100000" algn="bl" rotWithShape="0"/>
                </a:effectLst>
              </a:rPr>
              <a:t>JACOB</a:t>
            </a:r>
          </a:p>
        </p:txBody>
      </p:sp>
      <p:sp>
        <p:nvSpPr>
          <p:cNvPr id="3" name="2 Rectángulo"/>
          <p:cNvSpPr/>
          <p:nvPr/>
        </p:nvSpPr>
        <p:spPr>
          <a:xfrm>
            <a:off x="107503" y="548680"/>
            <a:ext cx="4320481" cy="2970044"/>
          </a:xfrm>
          <a:prstGeom prst="rect">
            <a:avLst/>
          </a:prstGeom>
        </p:spPr>
        <p:txBody>
          <a:bodyPr wrap="square">
            <a:spAutoFit/>
          </a:bodyPr>
          <a:lstStyle/>
          <a:p>
            <a:r>
              <a:rPr lang="en-US" sz="1700" b="1" dirty="0">
                <a:latin typeface="Comic Sans MS" panose="030F0702030302020204" pitchFamily="66" charset="0"/>
              </a:rPr>
              <a:t>"And Israel took his journey with all that he had, and came to Beersheba, and offered sacrifices unto the God of his father Isaac. And God </a:t>
            </a:r>
            <a:r>
              <a:rPr lang="en-US" sz="1700" b="1" dirty="0" err="1">
                <a:latin typeface="Comic Sans MS" panose="030F0702030302020204" pitchFamily="66" charset="0"/>
              </a:rPr>
              <a:t>spake</a:t>
            </a:r>
            <a:r>
              <a:rPr lang="en-US" sz="1700" b="1" dirty="0">
                <a:latin typeface="Comic Sans MS" panose="030F0702030302020204" pitchFamily="66" charset="0"/>
              </a:rPr>
              <a:t> unto Israel in the visions of the night, and said, Jacob, Jacob. And he said, Here am I. And he said, I am God, the God of thy father: fear not to go down into Egypt; for I will there make of thee a great nation.“</a:t>
            </a:r>
          </a:p>
          <a:p>
            <a:pPr algn="r"/>
            <a:r>
              <a:rPr lang="en-US" sz="1700" b="1" dirty="0">
                <a:latin typeface="Comic Sans MS" panose="030F0702030302020204" pitchFamily="66" charset="0"/>
              </a:rPr>
              <a:t>Genesis 46:1-3</a:t>
            </a:r>
            <a:endParaRPr lang="es-ES" sz="1700" b="1" dirty="0">
              <a:latin typeface="Comic Sans MS" panose="030F0702030302020204" pitchFamily="66" charset="0"/>
            </a:endParaRPr>
          </a:p>
        </p:txBody>
      </p:sp>
      <p:sp>
        <p:nvSpPr>
          <p:cNvPr id="4" name="3 Rectángulo"/>
          <p:cNvSpPr/>
          <p:nvPr/>
        </p:nvSpPr>
        <p:spPr>
          <a:xfrm>
            <a:off x="107504" y="4769857"/>
            <a:ext cx="4176464" cy="1323439"/>
          </a:xfrm>
          <a:prstGeom prst="rect">
            <a:avLst/>
          </a:prstGeom>
          <a:solidFill>
            <a:srgbClr val="FFFFCC">
              <a:alpha val="66000"/>
            </a:srgbClr>
          </a:solidFill>
          <a:effectLst>
            <a:softEdge rad="63500"/>
          </a:effectLst>
        </p:spPr>
        <p:txBody>
          <a:bodyPr wrap="square">
            <a:spAutoFit/>
          </a:bodyPr>
          <a:lstStyle/>
          <a:p>
            <a:pPr algn="ctr"/>
            <a:r>
              <a:rPr lang="en-US" sz="2000" b="1">
                <a:effectLst>
                  <a:outerShdw blurRad="50800" dist="38100" dir="2700000" algn="tl" rotWithShape="0">
                    <a:prstClr val="black">
                      <a:alpha val="40000"/>
                    </a:prstClr>
                  </a:outerShdw>
                </a:effectLst>
              </a:rPr>
              <a:t>_______________, ______________; I remove your fear, I give You My approval and I will be with you making My plans prosper.</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5502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2 Rectángulo"/>
          <p:cNvSpPr/>
          <p:nvPr/>
        </p:nvSpPr>
        <p:spPr>
          <a:xfrm>
            <a:off x="7254184" y="1440071"/>
            <a:ext cx="1749517" cy="646331"/>
          </a:xfrm>
          <a:prstGeom prst="rect">
            <a:avLst/>
          </a:prstGeom>
        </p:spPr>
        <p:txBody>
          <a:bodyPr wrap="none">
            <a:spAutoFit/>
            <a:scene3d>
              <a:camera prst="orthographicFront"/>
              <a:lightRig rig="freezing" dir="t"/>
            </a:scene3d>
            <a:sp3d extrusionH="31750" contourW="6350" prstMaterial="powder">
              <a:bevelT w="19050" h="19050" prst="angle"/>
              <a:contourClr>
                <a:srgbClr val="FFFF00"/>
              </a:contourClr>
            </a:sp3d>
          </a:bodyPr>
          <a:lstStyle/>
          <a:p>
            <a:pPr lvl="0" algn="r"/>
            <a:r>
              <a:rPr lang="es-ES" sz="3600" b="1" spc="300">
                <a:ln/>
                <a:solidFill>
                  <a:srgbClr val="FFFF00"/>
                </a:solidFill>
                <a:effectLst>
                  <a:glow rad="63500">
                    <a:schemeClr val="tx1"/>
                  </a:glow>
                </a:effectLst>
              </a:rPr>
              <a:t>MOSES</a:t>
            </a:r>
            <a:endParaRPr lang="es-ES" sz="3600" b="1" spc="300" dirty="0">
              <a:ln/>
              <a:solidFill>
                <a:srgbClr val="FFFF00"/>
              </a:solidFill>
              <a:effectLst>
                <a:glow rad="63500">
                  <a:schemeClr val="tx1"/>
                </a:glow>
              </a:effectLst>
            </a:endParaRPr>
          </a:p>
        </p:txBody>
      </p:sp>
      <p:sp>
        <p:nvSpPr>
          <p:cNvPr id="4" name="3 Rectángulo"/>
          <p:cNvSpPr/>
          <p:nvPr/>
        </p:nvSpPr>
        <p:spPr>
          <a:xfrm>
            <a:off x="179512" y="3636765"/>
            <a:ext cx="6336704" cy="3139321"/>
          </a:xfrm>
          <a:prstGeom prst="rect">
            <a:avLst/>
          </a:prstGeom>
        </p:spPr>
        <p:txBody>
          <a:bodyPr wrap="square">
            <a:spAutoFit/>
          </a:bodyPr>
          <a:lstStyle/>
          <a:p>
            <a:r>
              <a:rPr lang="en-US" b="1" dirty="0">
                <a:solidFill>
                  <a:schemeClr val="bg1"/>
                </a:solidFill>
                <a:effectLst>
                  <a:glow rad="266700">
                    <a:srgbClr val="1E0F00"/>
                  </a:glow>
                </a:effectLst>
                <a:latin typeface="Comic Sans MS" panose="030F0702030302020204" pitchFamily="66" charset="0"/>
              </a:rPr>
              <a:t>"And the angel of the Lord appeared unto him in a flame of fire out of the midst of a bush: and he looked, and, behold, the bush burned with fire, and the bush was not consumed. And Moses said, I will now turn aside, and see this great sight, why the bush is not burnt. And when the Lord saw that he turned aside to see, God called unto him out of the midst of the bush, and said, Moses, Moses. And he said, Here am I. And he said, Draw not nigh hither: put off thy shoes from off thy feet, for the place whereon thou </a:t>
            </a:r>
            <a:r>
              <a:rPr lang="en-US" b="1" dirty="0" err="1">
                <a:solidFill>
                  <a:schemeClr val="bg1"/>
                </a:solidFill>
                <a:effectLst>
                  <a:glow rad="266700">
                    <a:srgbClr val="1E0F00"/>
                  </a:glow>
                </a:effectLst>
                <a:latin typeface="Comic Sans MS" panose="030F0702030302020204" pitchFamily="66" charset="0"/>
              </a:rPr>
              <a:t>standest</a:t>
            </a:r>
            <a:r>
              <a:rPr lang="en-US" b="1" dirty="0">
                <a:solidFill>
                  <a:schemeClr val="bg1"/>
                </a:solidFill>
                <a:effectLst>
                  <a:glow rad="266700">
                    <a:srgbClr val="1E0F00"/>
                  </a:glow>
                </a:effectLst>
                <a:latin typeface="Comic Sans MS" panose="030F0702030302020204" pitchFamily="66" charset="0"/>
              </a:rPr>
              <a:t> is holy ground." Exodus 3:2-5</a:t>
            </a:r>
            <a:endParaRPr lang="es-ES" b="1" dirty="0">
              <a:solidFill>
                <a:schemeClr val="bg1"/>
              </a:solidFill>
              <a:effectLst>
                <a:glow rad="266700">
                  <a:srgbClr val="1E0F00"/>
                </a:glow>
              </a:effectLst>
              <a:latin typeface="Comic Sans MS" panose="030F0702030302020204" pitchFamily="66" charset="0"/>
            </a:endParaRPr>
          </a:p>
        </p:txBody>
      </p:sp>
      <p:sp>
        <p:nvSpPr>
          <p:cNvPr id="5" name="4 Rectángulo"/>
          <p:cNvSpPr/>
          <p:nvPr/>
        </p:nvSpPr>
        <p:spPr>
          <a:xfrm>
            <a:off x="4932040" y="116632"/>
            <a:ext cx="4104456" cy="1323439"/>
          </a:xfrm>
          <a:prstGeom prst="rect">
            <a:avLst/>
          </a:prstGeom>
          <a:solidFill>
            <a:schemeClr val="lt1">
              <a:alpha val="82000"/>
            </a:schemeClr>
          </a:solidFill>
          <a:ln>
            <a:noFill/>
          </a:ln>
          <a:effectLst>
            <a:softEdge rad="38100"/>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b="1">
                <a:effectLst>
                  <a:outerShdw blurRad="50800" dist="38100" dir="2700000" algn="tl" rotWithShape="0">
                    <a:prstClr val="black">
                      <a:alpha val="40000"/>
                    </a:prstClr>
                  </a:outerShdw>
                </a:effectLst>
              </a:rPr>
              <a:t>_______________, ______________; I show you My holiness and send you to carry out the mission that I have prepared for you.</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78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5796136" y="138405"/>
            <a:ext cx="2843599" cy="923330"/>
          </a:xfrm>
          <a:prstGeom prst="rect">
            <a:avLst/>
          </a:prstGeom>
        </p:spPr>
        <p:txBody>
          <a:bodyPr wrap="none">
            <a:spAutoFit/>
          </a:bodyPr>
          <a:lstStyle/>
          <a:p>
            <a:pPr lvl="0"/>
            <a:r>
              <a:rPr lang="es-ES" sz="5400" b="1"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SAMUEL</a:t>
            </a:r>
          </a:p>
        </p:txBody>
      </p:sp>
      <p:sp>
        <p:nvSpPr>
          <p:cNvPr id="4" name="3 Rectángulo"/>
          <p:cNvSpPr/>
          <p:nvPr/>
        </p:nvSpPr>
        <p:spPr>
          <a:xfrm>
            <a:off x="107505" y="116632"/>
            <a:ext cx="2952327" cy="4524315"/>
          </a:xfrm>
          <a:prstGeom prst="rect">
            <a:avLst/>
          </a:prstGeom>
          <a:solidFill>
            <a:srgbClr val="D9EFF7">
              <a:alpha val="64706"/>
            </a:srgbClr>
          </a:solidFill>
          <a:effectLst>
            <a:softEdge rad="38100"/>
          </a:effectLst>
        </p:spPr>
        <p:txBody>
          <a:bodyPr wrap="square">
            <a:spAutoFit/>
          </a:bodyPr>
          <a:lstStyle/>
          <a:p>
            <a:pPr algn="ctr"/>
            <a:r>
              <a:rPr lang="en-US" b="1" dirty="0">
                <a:latin typeface="Comic Sans MS" panose="030F0702030302020204" pitchFamily="66" charset="0"/>
              </a:rPr>
              <a:t>"Therefore Eli said unto Samuel, Go, lie down: and it shall be, if he call thee, that thou shalt say, Speak, Lord; for thy servant heareth. So Samuel went and lay down in his place. And the Lord came, and stood, and called as at other times, Samuel, Samuel. Then Samuel answered, Speak; for thy servant heareth.“</a:t>
            </a:r>
          </a:p>
          <a:p>
            <a:pPr algn="ctr"/>
            <a:r>
              <a:rPr lang="en-US" b="1" dirty="0">
                <a:latin typeface="Comic Sans MS" panose="030F0702030302020204" pitchFamily="66" charset="0"/>
              </a:rPr>
              <a:t>1 Samuel 3:9-10</a:t>
            </a:r>
            <a:endParaRPr lang="es-ES" b="1" dirty="0">
              <a:latin typeface="Comic Sans MS" panose="030F0702030302020204" pitchFamily="66" charset="0"/>
            </a:endParaRPr>
          </a:p>
        </p:txBody>
      </p:sp>
      <p:sp>
        <p:nvSpPr>
          <p:cNvPr id="5" name="4 Rectángulo"/>
          <p:cNvSpPr/>
          <p:nvPr/>
        </p:nvSpPr>
        <p:spPr>
          <a:xfrm>
            <a:off x="251520" y="5725705"/>
            <a:ext cx="5400600" cy="1015663"/>
          </a:xfrm>
          <a:prstGeom prst="rect">
            <a:avLst/>
          </a:prstGeom>
          <a:solidFill>
            <a:schemeClr val="lt1">
              <a:alpha val="81000"/>
            </a:schemeClr>
          </a:solidFill>
          <a:ln>
            <a:noFill/>
          </a:ln>
          <a:effectLst>
            <a:softEdge rad="38100"/>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a:effectLst>
                  <a:outerShdw blurRad="50800" dist="38100" dir="2700000" algn="tl" rotWithShape="0">
                    <a:prstClr val="black">
                      <a:alpha val="40000"/>
                    </a:prstClr>
                  </a:outerShdw>
                </a:effectLst>
              </a:rPr>
              <a:t>_______________, ______________; I call upon you with kindness and affection, wishing you to hear My message and share it with others.</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0889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68"/>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pic>
        <p:nvPicPr>
          <p:cNvPr id="5122" name="Picture 2" descr="\\PC-EUNICE\FondosTematicos\Maria y Marta\GC-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 y="0"/>
            <a:ext cx="556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492665" y="158580"/>
            <a:ext cx="2307939" cy="769441"/>
          </a:xfrm>
          <a:prstGeom prst="rect">
            <a:avLst/>
          </a:prstGeom>
        </p:spPr>
        <p:txBody>
          <a:bodyPr wrap="none">
            <a:spAutoFit/>
            <a:scene3d>
              <a:camera prst="orthographicFront"/>
              <a:lightRig rig="threePt" dir="t"/>
            </a:scene3d>
            <a:sp3d extrusionH="57150" contourW="12700">
              <a:bevelT w="69850" h="38100" prst="cross"/>
              <a:contourClr>
                <a:srgbClr val="4E121E"/>
              </a:contourClr>
            </a:sp3d>
          </a:bodyPr>
          <a:lstStyle/>
          <a:p>
            <a:pPr lvl="0"/>
            <a:r>
              <a:rPr lang="es-ES" sz="4400" b="1" dirty="0">
                <a:ln w="19050" cmpd="dbl">
                  <a:noFill/>
                  <a:prstDash val="solid"/>
                  <a:miter lim="800000"/>
                </a:ln>
                <a:gradFill>
                  <a:gsLst>
                    <a:gs pos="10000">
                      <a:srgbClr val="FBEFF1"/>
                    </a:gs>
                    <a:gs pos="60000">
                      <a:srgbClr val="F2CAD2"/>
                    </a:gs>
                    <a:gs pos="100000">
                      <a:srgbClr val="E58F9F"/>
                    </a:gs>
                  </a:gsLst>
                  <a:lin ang="5400000"/>
                </a:gradFill>
                <a:effectLst>
                  <a:outerShdw blurRad="38100" dist="38100" dir="7020000" algn="tl">
                    <a:srgbClr val="000000">
                      <a:alpha val="35000"/>
                    </a:srgbClr>
                  </a:outerShdw>
                </a:effectLst>
              </a:rPr>
              <a:t>MARTHA</a:t>
            </a:r>
          </a:p>
        </p:txBody>
      </p:sp>
      <p:sp>
        <p:nvSpPr>
          <p:cNvPr id="3" name="2 Rectángulo"/>
          <p:cNvSpPr/>
          <p:nvPr/>
        </p:nvSpPr>
        <p:spPr>
          <a:xfrm>
            <a:off x="5724128" y="150887"/>
            <a:ext cx="3312368" cy="4801314"/>
          </a:xfrm>
          <a:prstGeom prst="rect">
            <a:avLst/>
          </a:prstGeom>
        </p:spPr>
        <p:txBody>
          <a:bodyPr wrap="square">
            <a:spAutoFit/>
          </a:bodyPr>
          <a:lstStyle/>
          <a:p>
            <a:pPr algn="ctr"/>
            <a:r>
              <a:rPr lang="es-ES" b="1" dirty="0">
                <a:solidFill>
                  <a:schemeClr val="bg1"/>
                </a:solidFill>
                <a:effectLst>
                  <a:glow rad="127000">
                    <a:schemeClr val="tx1"/>
                  </a:glow>
                </a:effectLst>
                <a:latin typeface="Comic Sans MS" panose="030F0702030302020204" pitchFamily="66" charset="0"/>
              </a:rPr>
              <a:t>“</a:t>
            </a:r>
            <a:r>
              <a:rPr lang="en-US" b="1" dirty="0">
                <a:solidFill>
                  <a:schemeClr val="bg1"/>
                </a:solidFill>
                <a:effectLst>
                  <a:glow rad="127000">
                    <a:schemeClr val="tx1"/>
                  </a:glow>
                </a:effectLst>
                <a:latin typeface="Comic Sans MS" panose="030F0702030302020204" pitchFamily="66" charset="0"/>
              </a:rPr>
              <a:t>But Martha was cumbered about much serving, and came to him, and said, Lord, dost thou not care that my sister hath left me to serve alone? bid her therefore that she help me. And Jesus answered and said unto her, Martha, Martha, thou art careful and troubled about many things: But one thing is needful: and Mary hath chosen that good part, which shall not be taken away from her.</a:t>
            </a:r>
            <a:r>
              <a:rPr lang="es-ES" b="1" dirty="0">
                <a:solidFill>
                  <a:schemeClr val="bg1"/>
                </a:solidFill>
                <a:effectLst>
                  <a:glow rad="127000">
                    <a:schemeClr val="tx1"/>
                  </a:glow>
                </a:effectLst>
                <a:latin typeface="Comic Sans MS" panose="030F0702030302020204" pitchFamily="66" charset="0"/>
              </a:rPr>
              <a:t>”</a:t>
            </a:r>
          </a:p>
          <a:p>
            <a:pPr algn="ctr"/>
            <a:r>
              <a:rPr lang="es-ES" b="1" dirty="0">
                <a:solidFill>
                  <a:schemeClr val="bg1"/>
                </a:solidFill>
                <a:effectLst>
                  <a:glow rad="127000">
                    <a:schemeClr val="tx1"/>
                  </a:glow>
                </a:effectLst>
                <a:latin typeface="Comic Sans MS" panose="030F0702030302020204" pitchFamily="66" charset="0"/>
              </a:rPr>
              <a:t> </a:t>
            </a:r>
            <a:r>
              <a:rPr lang="es-ES" sz="1400" b="1" dirty="0">
                <a:solidFill>
                  <a:schemeClr val="bg1"/>
                </a:solidFill>
                <a:effectLst>
                  <a:glow rad="127000">
                    <a:schemeClr val="tx1"/>
                  </a:glow>
                </a:effectLst>
                <a:latin typeface="Comic Sans MS" panose="030F0702030302020204" pitchFamily="66" charset="0"/>
              </a:rPr>
              <a:t>Luke 10:39-42</a:t>
            </a:r>
            <a:endParaRPr lang="es-ES" b="1" dirty="0">
              <a:solidFill>
                <a:schemeClr val="bg1"/>
              </a:solidFill>
              <a:effectLst>
                <a:glow rad="127000">
                  <a:schemeClr val="tx1"/>
                </a:glow>
              </a:effectLst>
              <a:latin typeface="Comic Sans MS" panose="030F0702030302020204" pitchFamily="66" charset="0"/>
            </a:endParaRPr>
          </a:p>
        </p:txBody>
      </p:sp>
      <p:sp>
        <p:nvSpPr>
          <p:cNvPr id="4" name="3 Rectángulo"/>
          <p:cNvSpPr/>
          <p:nvPr/>
        </p:nvSpPr>
        <p:spPr>
          <a:xfrm>
            <a:off x="2267745" y="5489937"/>
            <a:ext cx="6840760" cy="1323439"/>
          </a:xfrm>
          <a:prstGeom prst="rect">
            <a:avLst/>
          </a:prstGeom>
          <a:solidFill>
            <a:schemeClr val="bg1">
              <a:alpha val="80000"/>
            </a:schemeClr>
          </a:solidFill>
          <a:effectLst>
            <a:softEdge rad="63500"/>
          </a:effectLst>
        </p:spPr>
        <p:txBody>
          <a:bodyPr wrap="square">
            <a:spAutoFit/>
          </a:bodyPr>
          <a:lstStyle/>
          <a:p>
            <a:pPr algn="ctr"/>
            <a:r>
              <a:rPr lang="en-US" sz="2000" b="1">
                <a:effectLst>
                  <a:outerShdw blurRad="50800" dist="38100" dir="2700000" algn="tl" rotWithShape="0">
                    <a:prstClr val="black">
                      <a:alpha val="40000"/>
                    </a:prstClr>
                  </a:outerShdw>
                </a:effectLst>
              </a:rPr>
              <a:t>_______________, ______________; What sorrow and sadness I have! Why don't you want to spend more time with me? Why don't you take the time to read your Bible and talk to Me in prayer? I long for you to relate more to Me every day.</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2554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147" name="Picture 3" descr="\\PC-EUNICE\FondosTematicos\Jesus\SantaCena\pedr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6716"/>
            <a:ext cx="9144000" cy="5143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40560" y="1772816"/>
            <a:ext cx="2964273" cy="584775"/>
          </a:xfrm>
          <a:prstGeom prst="rect">
            <a:avLst/>
          </a:prstGeom>
        </p:spPr>
        <p:txBody>
          <a:bodyPr wrap="none">
            <a:spAutoFit/>
          </a:bodyPr>
          <a:lstStyle/>
          <a:p>
            <a:pPr lvl="0"/>
            <a:r>
              <a:rPr lang="es-ES" sz="3200" b="1" spc="300" dirty="0">
                <a:ln w="18000">
                  <a:solidFill>
                    <a:srgbClr val="623C30"/>
                  </a:solidFill>
                  <a:prstDash val="solid"/>
                  <a:miter lim="800000"/>
                </a:ln>
                <a:noFill/>
                <a:effectLst>
                  <a:outerShdw blurRad="25500" dist="23000" dir="7020000" algn="tl">
                    <a:srgbClr val="000000">
                      <a:alpha val="50000"/>
                    </a:srgbClr>
                  </a:outerShdw>
                </a:effectLst>
              </a:rPr>
              <a:t>SIMON PETER</a:t>
            </a:r>
          </a:p>
        </p:txBody>
      </p:sp>
      <p:sp>
        <p:nvSpPr>
          <p:cNvPr id="4" name="3 Rectángulo"/>
          <p:cNvSpPr/>
          <p:nvPr/>
        </p:nvSpPr>
        <p:spPr>
          <a:xfrm>
            <a:off x="35497" y="18490"/>
            <a:ext cx="4464497" cy="1754326"/>
          </a:xfrm>
          <a:prstGeom prst="rect">
            <a:avLst/>
          </a:prstGeom>
        </p:spPr>
        <p:txBody>
          <a:bodyPr wrap="square">
            <a:spAutoFit/>
          </a:bodyPr>
          <a:lstStyle/>
          <a:p>
            <a:pPr algn="ctr"/>
            <a:r>
              <a:rPr lang="en-US" b="1" dirty="0">
                <a:latin typeface="Comic Sans MS" panose="030F0702030302020204" pitchFamily="66" charset="0"/>
              </a:rPr>
              <a:t>And the Lord said, Simon, Simon, behold, Satan hath desired to have you, that he may sift you as wheat: But I have prayed for thee, that thy faith fail not: and when thou art converted, strengthen thy brethren.</a:t>
            </a:r>
            <a:endParaRPr lang="es-ES" b="1" dirty="0">
              <a:latin typeface="Comic Sans MS" panose="030F0702030302020204" pitchFamily="66" charset="0"/>
            </a:endParaRPr>
          </a:p>
        </p:txBody>
      </p:sp>
      <p:sp>
        <p:nvSpPr>
          <p:cNvPr id="5" name="4 Rectángulo"/>
          <p:cNvSpPr/>
          <p:nvPr/>
        </p:nvSpPr>
        <p:spPr>
          <a:xfrm>
            <a:off x="4644007" y="188640"/>
            <a:ext cx="4408561" cy="1323439"/>
          </a:xfrm>
          <a:prstGeom prst="rect">
            <a:avLst/>
          </a:prstGeom>
          <a:solidFill>
            <a:srgbClr val="83503F"/>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000" b="1" dirty="0">
                <a:effectLst>
                  <a:outerShdw blurRad="50800" dist="38100" dir="2700000" algn="tl" rotWithShape="0">
                    <a:prstClr val="black">
                      <a:alpha val="40000"/>
                    </a:prstClr>
                  </a:outerShdw>
                </a:effectLst>
              </a:rPr>
              <a:t>_______________, ______________; I have a personal interest in your trials and temptations, and I ask My Father that your faith may not fail.</a:t>
            </a:r>
            <a:endParaRPr lang="es-ES" sz="2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6755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3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1186</Words>
  <Application>Microsoft Office PowerPoint</Application>
  <PresentationFormat>Presentación en pantalla (4:3)</PresentationFormat>
  <Paragraphs>41</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55</cp:revision>
  <dcterms:created xsi:type="dcterms:W3CDTF">2016-12-10T17:06:09Z</dcterms:created>
  <dcterms:modified xsi:type="dcterms:W3CDTF">2026-02-11T10:27:01Z</dcterms:modified>
</cp:coreProperties>
</file>